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64" r:id="rId2"/>
  </p:sldMasterIdLst>
  <p:notesMasterIdLst>
    <p:notesMasterId r:id="rId4"/>
  </p:notesMasterIdLst>
  <p:handoutMasterIdLst>
    <p:handoutMasterId r:id="rId5"/>
  </p:handoutMasterIdLst>
  <p:sldIdLst>
    <p:sldId id="715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13A18B1B-C52E-4B32-BF88-1B0F1C4F0456}">
          <p14:sldIdLst>
            <p14:sldId id="715"/>
          </p14:sldIdLst>
        </p14:section>
        <p14:section name="CREDITS &amp; COPYRIGHTS" id="{18636757-AC71-4832-B2EB-DBAB69615C8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>
          <p15:clr>
            <a:srgbClr val="A4A3A4"/>
          </p15:clr>
        </p15:guide>
        <p15:guide id="3" orient="horz" pos="3158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2880">
          <p15:clr>
            <a:srgbClr val="A4A3A4"/>
          </p15:clr>
        </p15:guide>
        <p15:guide id="7" pos="431">
          <p15:clr>
            <a:srgbClr val="A4A3A4"/>
          </p15:clr>
        </p15:guide>
        <p15:guide id="8" pos="5329">
          <p15:clr>
            <a:srgbClr val="A4A3A4"/>
          </p15:clr>
        </p15:guide>
        <p15:guide id="9" pos="5556" userDrawn="1">
          <p15:clr>
            <a:srgbClr val="A4A3A4"/>
          </p15:clr>
        </p15:guide>
        <p15:guide id="10" pos="249">
          <p15:clr>
            <a:srgbClr val="A4A3A4"/>
          </p15:clr>
        </p15:guide>
        <p15:guide id="11" pos="1474" userDrawn="1">
          <p15:clr>
            <a:srgbClr val="A4A3A4"/>
          </p15:clr>
        </p15:guide>
        <p15:guide id="12" pos="4286" userDrawn="1">
          <p15:clr>
            <a:srgbClr val="A4A3A4"/>
          </p15:clr>
        </p15:guide>
        <p15:guide id="13" pos="3288" userDrawn="1">
          <p15:clr>
            <a:srgbClr val="A4A3A4"/>
          </p15:clr>
        </p15:guide>
        <p15:guide id="14" orient="horz" pos="3294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E50"/>
    <a:srgbClr val="222A35"/>
    <a:srgbClr val="FFFFFF"/>
    <a:srgbClr val="2A9A72"/>
    <a:srgbClr val="1E2631"/>
    <a:srgbClr val="7F7F7F"/>
    <a:srgbClr val="2F3A46"/>
    <a:srgbClr val="DBDBDB"/>
    <a:srgbClr val="2F3947"/>
    <a:srgbClr val="E3E5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01" autoAdjust="0"/>
    <p:restoredTop sz="96370" autoAdjust="0"/>
  </p:normalViewPr>
  <p:slideViewPr>
    <p:cSldViewPr>
      <p:cViewPr varScale="1">
        <p:scale>
          <a:sx n="111" d="100"/>
          <a:sy n="111" d="100"/>
        </p:scale>
        <p:origin x="1746" y="102"/>
      </p:cViewPr>
      <p:guideLst>
        <p:guide orient="horz" pos="2251"/>
        <p:guide orient="horz" pos="3158"/>
        <p:guide orient="horz" pos="981"/>
        <p:guide pos="2880"/>
        <p:guide pos="431"/>
        <p:guide pos="5329"/>
        <p:guide pos="5556"/>
        <p:guide pos="249"/>
        <p:guide pos="1474"/>
        <p:guide pos="4286"/>
        <p:guide pos="3288"/>
        <p:guide orient="horz" pos="3294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2928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31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kingmums.co.uk/being-a-woman-in-the-hospitality-industry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hlinkClick r:id="rId3"/>
              </a:rPr>
              <a:t>https://www.workingmums.co.uk/being-a-woman-in-the-hospitality-industry/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95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1630387" y="862554"/>
            <a:ext cx="7056413" cy="461665"/>
          </a:xfrm>
        </p:spPr>
        <p:txBody>
          <a:bodyPr wrap="square" anchor="ctr">
            <a:spAutoFit/>
          </a:bodyPr>
          <a:lstStyle>
            <a:lvl1pPr marL="0" indent="0" algn="r">
              <a:buNone/>
              <a:defRPr sz="2400" cap="none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Espace réservé du titre 1"/>
          <p:cNvSpPr>
            <a:spLocks noGrp="1"/>
          </p:cNvSpPr>
          <p:nvPr>
            <p:ph type="title"/>
          </p:nvPr>
        </p:nvSpPr>
        <p:spPr>
          <a:xfrm>
            <a:off x="1630387" y="304508"/>
            <a:ext cx="7056413" cy="585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3200" cap="all" baseline="0">
                <a:solidFill>
                  <a:srgbClr val="2F3A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  <p:grpSp>
        <p:nvGrpSpPr>
          <p:cNvPr id="23" name="Group 2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24" name="Rectangle 2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6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179512" y="237075"/>
            <a:ext cx="1435522" cy="720080"/>
            <a:chOff x="7584449" y="237075"/>
            <a:chExt cx="1435522" cy="720080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668344" y="421437"/>
              <a:ext cx="1267733" cy="351357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 userDrawn="1"/>
          </p:nvSpPr>
          <p:spPr>
            <a:xfrm>
              <a:off x="7584449" y="237075"/>
              <a:ext cx="1435522" cy="720080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81770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287">
          <p15:clr>
            <a:srgbClr val="FBAE40"/>
          </p15:clr>
        </p15:guide>
        <p15:guide id="3" pos="39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467914" y="862554"/>
            <a:ext cx="7056413" cy="461665"/>
          </a:xfrm>
        </p:spPr>
        <p:txBody>
          <a:bodyPr wrap="square" anchor="ctr">
            <a:spAutoFit/>
          </a:bodyPr>
          <a:lstStyle>
            <a:lvl1pPr marL="0" indent="0" algn="l">
              <a:buNone/>
              <a:defRPr sz="2400" cap="none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Espace réservé du titre 1"/>
          <p:cNvSpPr>
            <a:spLocks noGrp="1"/>
          </p:cNvSpPr>
          <p:nvPr>
            <p:ph type="title"/>
          </p:nvPr>
        </p:nvSpPr>
        <p:spPr>
          <a:xfrm>
            <a:off x="467914" y="304508"/>
            <a:ext cx="7056413" cy="585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3200" cap="all" baseline="0">
                <a:solidFill>
                  <a:srgbClr val="2F3A4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  <p:grpSp>
        <p:nvGrpSpPr>
          <p:cNvPr id="23" name="Group 2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24" name="Rectangle 2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6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7584449" y="237075"/>
            <a:ext cx="1435522" cy="720080"/>
            <a:chOff x="7584449" y="237075"/>
            <a:chExt cx="1435522" cy="720080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668344" y="421437"/>
              <a:ext cx="1267733" cy="351357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 userDrawn="1"/>
          </p:nvSpPr>
          <p:spPr>
            <a:xfrm>
              <a:off x="7584449" y="237075"/>
              <a:ext cx="1435522" cy="720080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7953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287">
          <p15:clr>
            <a:srgbClr val="FBAE40"/>
          </p15:clr>
        </p15:guide>
        <p15:guide id="3" pos="39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1630387" y="908720"/>
            <a:ext cx="7056413" cy="369332"/>
          </a:xfrm>
        </p:spPr>
        <p:txBody>
          <a:bodyPr wrap="square" anchor="ctr">
            <a:spAutoFit/>
          </a:bodyPr>
          <a:lstStyle>
            <a:lvl1pPr marL="0" indent="0" algn="r">
              <a:buNone/>
              <a:defRPr sz="1800" cap="none" baseline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Espace réservé du titre 1"/>
          <p:cNvSpPr>
            <a:spLocks noGrp="1"/>
          </p:cNvSpPr>
          <p:nvPr>
            <p:ph type="title"/>
          </p:nvPr>
        </p:nvSpPr>
        <p:spPr>
          <a:xfrm>
            <a:off x="1630387" y="304508"/>
            <a:ext cx="7056413" cy="585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2800" cap="sm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  <p:grpSp>
        <p:nvGrpSpPr>
          <p:cNvPr id="23" name="Group 2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24" name="Rectangle 2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6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179512" y="237075"/>
            <a:ext cx="1435522" cy="720080"/>
            <a:chOff x="179512" y="237075"/>
            <a:chExt cx="1435522" cy="720080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63407" y="421437"/>
              <a:ext cx="1258268" cy="347472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 userDrawn="1"/>
          </p:nvSpPr>
          <p:spPr>
            <a:xfrm>
              <a:off x="179512" y="237075"/>
              <a:ext cx="1435522" cy="720080"/>
            </a:xfrm>
            <a:prstGeom prst="rect">
              <a:avLst/>
            </a:prstGeom>
            <a:solidFill>
              <a:srgbClr val="222A35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75904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287">
          <p15:clr>
            <a:srgbClr val="FBAE40"/>
          </p15:clr>
        </p15:guide>
        <p15:guide id="3" pos="39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467914" y="908720"/>
            <a:ext cx="7056413" cy="369332"/>
          </a:xfrm>
        </p:spPr>
        <p:txBody>
          <a:bodyPr wrap="square" anchor="ctr">
            <a:spAutoFit/>
          </a:bodyPr>
          <a:lstStyle>
            <a:lvl1pPr marL="0" indent="0" algn="l">
              <a:buNone/>
              <a:defRPr sz="1800" cap="none" baseline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Espace réservé du titre 1"/>
          <p:cNvSpPr>
            <a:spLocks noGrp="1"/>
          </p:cNvSpPr>
          <p:nvPr>
            <p:ph type="title"/>
          </p:nvPr>
        </p:nvSpPr>
        <p:spPr>
          <a:xfrm>
            <a:off x="467914" y="304508"/>
            <a:ext cx="7056413" cy="585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2800" cap="sm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  <p:grpSp>
        <p:nvGrpSpPr>
          <p:cNvPr id="23" name="Group 2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24" name="Rectangle 2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6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7584449" y="237075"/>
            <a:ext cx="1435522" cy="720080"/>
            <a:chOff x="179512" y="237075"/>
            <a:chExt cx="1435522" cy="720080"/>
          </a:xfrm>
        </p:grpSpPr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63407" y="421437"/>
              <a:ext cx="1258268" cy="347472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 userDrawn="1"/>
          </p:nvSpPr>
          <p:spPr>
            <a:xfrm>
              <a:off x="179512" y="237075"/>
              <a:ext cx="1435522" cy="720080"/>
            </a:xfrm>
            <a:prstGeom prst="rect">
              <a:avLst/>
            </a:prstGeom>
            <a:solidFill>
              <a:srgbClr val="222A35">
                <a:alpha val="6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68322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287">
          <p15:clr>
            <a:srgbClr val="FBAE40"/>
          </p15:clr>
        </p15:guide>
        <p15:guide id="3" pos="39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467914" y="862554"/>
            <a:ext cx="7056413" cy="461665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US" sz="2400" cap="none" baseline="0">
                <a:solidFill>
                  <a:schemeClr val="accent1">
                    <a:lumMod val="60000"/>
                    <a:lumOff val="4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11" name="Espace réservé du titre 1"/>
          <p:cNvSpPr>
            <a:spLocks noGrp="1"/>
          </p:cNvSpPr>
          <p:nvPr>
            <p:ph type="title"/>
          </p:nvPr>
        </p:nvSpPr>
        <p:spPr>
          <a:xfrm>
            <a:off x="467914" y="304508"/>
            <a:ext cx="7056413" cy="585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 algn="l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  <p:grpSp>
        <p:nvGrpSpPr>
          <p:cNvPr id="23" name="Group 22"/>
          <p:cNvGrpSpPr/>
          <p:nvPr userDrawn="1"/>
        </p:nvGrpSpPr>
        <p:grpSpPr>
          <a:xfrm>
            <a:off x="328166" y="6237312"/>
            <a:ext cx="439241" cy="439240"/>
            <a:chOff x="186858" y="6096003"/>
            <a:chExt cx="580550" cy="580549"/>
          </a:xfrm>
          <a:solidFill>
            <a:schemeClr val="bg1">
              <a:lumMod val="75000"/>
              <a:alpha val="25000"/>
            </a:schemeClr>
          </a:solidFill>
        </p:grpSpPr>
        <p:sp>
          <p:nvSpPr>
            <p:cNvPr id="24" name="Rectangle 2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28166" y="6237312"/>
            <a:ext cx="439241" cy="390437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7584449" y="237075"/>
            <a:ext cx="1435522" cy="720080"/>
            <a:chOff x="179512" y="237075"/>
            <a:chExt cx="1435522" cy="720080"/>
          </a:xfrm>
        </p:grpSpPr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263407" y="421437"/>
              <a:ext cx="1258268" cy="347472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 userDrawn="1"/>
          </p:nvSpPr>
          <p:spPr>
            <a:xfrm>
              <a:off x="179512" y="237075"/>
              <a:ext cx="1435522" cy="720080"/>
            </a:xfrm>
            <a:prstGeom prst="rect">
              <a:avLst/>
            </a:prstGeom>
            <a:solidFill>
              <a:schemeClr val="tx1">
                <a:lumMod val="75000"/>
                <a:alpha val="6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05625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7287">
          <p15:clr>
            <a:srgbClr val="FBAE40"/>
          </p15:clr>
        </p15:guide>
        <p15:guide id="3" pos="39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3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31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8048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220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46304"/>
            <a:ext cx="8229600" cy="617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8473620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3" r:id="rId2"/>
    <p:sldLayoutId id="2147483770" r:id="rId3"/>
    <p:sldLayoutId id="2147483771" r:id="rId4"/>
    <p:sldLayoutId id="2147483775" r:id="rId5"/>
    <p:sldLayoutId id="2147483740" r:id="rId6"/>
    <p:sldLayoutId id="2147483768" r:id="rId7"/>
  </p:sldLayoutIdLst>
  <p:hf hdr="0" ftr="0" dt="0"/>
  <p:txStyles>
    <p:titleStyle>
      <a:lvl1pPr algn="r" defTabSz="914400" rtl="0" eaLnBrk="1" latinLnBrk="0" hangingPunct="1">
        <a:spcBef>
          <a:spcPct val="0"/>
        </a:spcBef>
        <a:buNone/>
        <a:defRPr lang="en-US" sz="32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39461" y="2574491"/>
            <a:ext cx="5865080" cy="258532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685766"/>
            <a:r>
              <a:rPr lang="en-US" sz="405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405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405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4930" y="341033"/>
            <a:ext cx="2914141" cy="80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01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hf hdr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38740-9A28-4E12-B334-A684B261F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>
                <a:solidFill>
                  <a:srgbClr val="7030A0"/>
                </a:solidFill>
              </a:rPr>
              <a:t>Walk in her shoes</a:t>
            </a:r>
            <a:endParaRPr lang="en-US" sz="4800" dirty="0">
              <a:solidFill>
                <a:srgbClr val="7030A0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D8FDDCB-2978-4A7B-BD66-CB6A59AA17C2}"/>
              </a:ext>
            </a:extLst>
          </p:cNvPr>
          <p:cNvSpPr/>
          <p:nvPr/>
        </p:nvSpPr>
        <p:spPr>
          <a:xfrm>
            <a:off x="5711386" y="4272381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60000"/>
                <a:lumOff val="4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2184B40-F89E-4C37-BE8D-AE564C406B8A}"/>
              </a:ext>
            </a:extLst>
          </p:cNvPr>
          <p:cNvSpPr/>
          <p:nvPr/>
        </p:nvSpPr>
        <p:spPr>
          <a:xfrm>
            <a:off x="5711387" y="4024817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6813CD2-882B-4511-971A-04A94553CCCB}"/>
              </a:ext>
            </a:extLst>
          </p:cNvPr>
          <p:cNvSpPr/>
          <p:nvPr/>
        </p:nvSpPr>
        <p:spPr>
          <a:xfrm>
            <a:off x="4827160" y="4408865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5308957-2479-4E2C-9FB8-73A878F82E6D}"/>
              </a:ext>
            </a:extLst>
          </p:cNvPr>
          <p:cNvSpPr/>
          <p:nvPr/>
        </p:nvSpPr>
        <p:spPr>
          <a:xfrm>
            <a:off x="5711387" y="3807537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60000"/>
                <a:lumOff val="4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ABE6799-39E5-4710-9981-AC2DB95709CB}"/>
              </a:ext>
            </a:extLst>
          </p:cNvPr>
          <p:cNvSpPr/>
          <p:nvPr/>
        </p:nvSpPr>
        <p:spPr>
          <a:xfrm>
            <a:off x="4827160" y="4191585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60000"/>
                <a:lumOff val="4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BEA1CF9-3F5C-4A2A-AAC5-EA64C2448400}"/>
              </a:ext>
            </a:extLst>
          </p:cNvPr>
          <p:cNvSpPr/>
          <p:nvPr/>
        </p:nvSpPr>
        <p:spPr>
          <a:xfrm>
            <a:off x="3942934" y="4568775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60000"/>
                <a:lumOff val="4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429B845-562B-4EF2-B819-CC5AEF0FEF09}"/>
              </a:ext>
            </a:extLst>
          </p:cNvPr>
          <p:cNvSpPr/>
          <p:nvPr/>
        </p:nvSpPr>
        <p:spPr>
          <a:xfrm>
            <a:off x="5711387" y="3586430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76CC63D-E2B5-4942-84AD-015318F9D82B}"/>
              </a:ext>
            </a:extLst>
          </p:cNvPr>
          <p:cNvSpPr/>
          <p:nvPr/>
        </p:nvSpPr>
        <p:spPr>
          <a:xfrm>
            <a:off x="4827160" y="3970478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1FBC8CF-067F-4E8E-96B7-CF7E0AA5924F}"/>
              </a:ext>
            </a:extLst>
          </p:cNvPr>
          <p:cNvSpPr/>
          <p:nvPr/>
        </p:nvSpPr>
        <p:spPr>
          <a:xfrm>
            <a:off x="3942934" y="4347668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605E91A-E5E3-4B03-BE6C-3441ACB06467}"/>
              </a:ext>
            </a:extLst>
          </p:cNvPr>
          <p:cNvSpPr/>
          <p:nvPr/>
        </p:nvSpPr>
        <p:spPr>
          <a:xfrm>
            <a:off x="3058708" y="4724858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20000"/>
                <a:lumOff val="8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2473E3D-9D72-4973-9035-4A3ECAEE4035}"/>
              </a:ext>
            </a:extLst>
          </p:cNvPr>
          <p:cNvSpPr/>
          <p:nvPr/>
        </p:nvSpPr>
        <p:spPr>
          <a:xfrm>
            <a:off x="5711387" y="3365314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60000"/>
                <a:lumOff val="4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811551E-783E-4C93-BB8E-D55DB96D3D2B}"/>
              </a:ext>
            </a:extLst>
          </p:cNvPr>
          <p:cNvSpPr/>
          <p:nvPr/>
        </p:nvSpPr>
        <p:spPr>
          <a:xfrm>
            <a:off x="4827160" y="3749362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60000"/>
                <a:lumOff val="4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/>
              <a:t>Welcome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CC4ED8C-33D7-4C11-BEA9-0DE9723C4A6D}"/>
              </a:ext>
            </a:extLst>
          </p:cNvPr>
          <p:cNvSpPr/>
          <p:nvPr/>
        </p:nvSpPr>
        <p:spPr>
          <a:xfrm>
            <a:off x="3942934" y="4126552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60000"/>
                <a:lumOff val="4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6EBB3E6-4366-46C1-95E6-0A32B7569569}"/>
              </a:ext>
            </a:extLst>
          </p:cNvPr>
          <p:cNvSpPr/>
          <p:nvPr/>
        </p:nvSpPr>
        <p:spPr>
          <a:xfrm>
            <a:off x="3058708" y="4503742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60000"/>
                <a:lumOff val="4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dirty="0"/>
              <a:t>Welcome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FEE2E8E-85AD-428E-BBB1-5C16234C77D9}"/>
              </a:ext>
            </a:extLst>
          </p:cNvPr>
          <p:cNvSpPr/>
          <p:nvPr/>
        </p:nvSpPr>
        <p:spPr>
          <a:xfrm>
            <a:off x="2174482" y="4887757"/>
            <a:ext cx="2142357" cy="979577"/>
          </a:xfrm>
          <a:prstGeom prst="rect">
            <a:avLst/>
          </a:prstGeom>
          <a:solidFill>
            <a:schemeClr val="bg2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extrusionClr>
              <a:schemeClr val="tx1">
                <a:lumMod val="60000"/>
                <a:lumOff val="40000"/>
              </a:schemeClr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/>
              <a:t>Welcome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0C8C4B3-61E8-4AE7-82AA-85F7FCB4A68E}"/>
              </a:ext>
            </a:extLst>
          </p:cNvPr>
          <p:cNvSpPr/>
          <p:nvPr/>
        </p:nvSpPr>
        <p:spPr>
          <a:xfrm>
            <a:off x="2174482" y="4670252"/>
            <a:ext cx="2142357" cy="979577"/>
          </a:xfrm>
          <a:prstGeom prst="rect">
            <a:avLst/>
          </a:prstGeom>
          <a:solidFill>
            <a:srgbClr val="7030A0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/>
              <a:t>Stay at home parent</a:t>
            </a:r>
            <a:endParaRPr lang="en-US" sz="2800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D479D02-6C92-4E1B-8EE4-3AD0DE7D9848}"/>
              </a:ext>
            </a:extLst>
          </p:cNvPr>
          <p:cNvGrpSpPr/>
          <p:nvPr/>
        </p:nvGrpSpPr>
        <p:grpSpPr>
          <a:xfrm>
            <a:off x="971741" y="3480111"/>
            <a:ext cx="2266099" cy="631575"/>
            <a:chOff x="189100" y="4168111"/>
            <a:chExt cx="2266099" cy="631575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881FB8B5-3DE4-46B4-B96F-86A1083A3405}"/>
                </a:ext>
              </a:extLst>
            </p:cNvPr>
            <p:cNvGrpSpPr/>
            <p:nvPr/>
          </p:nvGrpSpPr>
          <p:grpSpPr>
            <a:xfrm>
              <a:off x="189100" y="4168111"/>
              <a:ext cx="2134386" cy="631575"/>
              <a:chOff x="658815" y="3719901"/>
              <a:chExt cx="2906971" cy="842101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FAD3C312-E85B-49C4-BC05-E9966FFB1828}"/>
                  </a:ext>
                </a:extLst>
              </p:cNvPr>
              <p:cNvSpPr/>
              <p:nvPr/>
            </p:nvSpPr>
            <p:spPr>
              <a:xfrm>
                <a:off x="658815" y="3719901"/>
                <a:ext cx="2885622" cy="410370"/>
              </a:xfrm>
              <a:prstGeom prst="rect">
                <a:avLst/>
              </a:prstGeom>
            </p:spPr>
            <p:txBody>
              <a:bodyPr wrap="square" anchor="b">
                <a:spAutoFit/>
              </a:bodyPr>
              <a:lstStyle/>
              <a:p>
                <a:pPr algn="r"/>
                <a:r>
                  <a:rPr lang="en-US" sz="1400" b="1" cap="all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Over 55’S – 7000 STEPS</a:t>
                </a:r>
                <a:endParaRPr lang="en-US" sz="1400" b="1" cap="all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FB4390F9-90A2-475D-9F46-47CB7ACEAD66}"/>
                  </a:ext>
                </a:extLst>
              </p:cNvPr>
              <p:cNvSpPr/>
              <p:nvPr/>
            </p:nvSpPr>
            <p:spPr>
              <a:xfrm>
                <a:off x="771650" y="4062720"/>
                <a:ext cx="2794136" cy="4992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ts val="1050"/>
                  </a:lnSpc>
                </a:pPr>
                <a:r>
                  <a:rPr lang="en-GB" sz="1000" dirty="0">
                    <a:solidFill>
                      <a:schemeClr val="bg1">
                        <a:lumMod val="50000"/>
                      </a:schemeClr>
                    </a:solidFill>
                  </a:rPr>
                  <a:t>28% </a:t>
                </a:r>
                <a:r>
                  <a:rPr lang="en-GB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of our service users are 40-60 </a:t>
                </a:r>
                <a:r>
                  <a:rPr lang="en-GB" sz="1000" dirty="0">
                    <a:solidFill>
                      <a:schemeClr val="bg1">
                        <a:lumMod val="50000"/>
                      </a:schemeClr>
                    </a:solidFill>
                  </a:rPr>
                  <a:t>and 9</a:t>
                </a:r>
                <a:r>
                  <a:rPr lang="en-GB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% are </a:t>
                </a:r>
                <a:r>
                  <a:rPr lang="en-GB" sz="1000" dirty="0">
                    <a:solidFill>
                      <a:schemeClr val="bg1">
                        <a:lumMod val="50000"/>
                      </a:schemeClr>
                    </a:solidFill>
                  </a:rPr>
                  <a:t>aged 60+</a:t>
                </a:r>
                <a:endParaRPr lang="da-DK" sz="10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FB0C599-8C15-4B2D-86A3-1D08CB92E8CC}"/>
                </a:ext>
              </a:extLst>
            </p:cNvPr>
            <p:cNvSpPr/>
            <p:nvPr/>
          </p:nvSpPr>
          <p:spPr>
            <a:xfrm>
              <a:off x="2318039" y="4240357"/>
              <a:ext cx="137160" cy="13716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7F2AEC6-E029-498D-BC45-AD29D23D17BA}"/>
              </a:ext>
            </a:extLst>
          </p:cNvPr>
          <p:cNvGrpSpPr/>
          <p:nvPr/>
        </p:nvGrpSpPr>
        <p:grpSpPr>
          <a:xfrm>
            <a:off x="1909696" y="2369938"/>
            <a:ext cx="2109572" cy="721371"/>
            <a:chOff x="1029075" y="3104609"/>
            <a:chExt cx="2109572" cy="721371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54C03CF3-0B14-4F34-9CD7-3B9C99947E02}"/>
                </a:ext>
              </a:extLst>
            </p:cNvPr>
            <p:cNvGrpSpPr/>
            <p:nvPr/>
          </p:nvGrpSpPr>
          <p:grpSpPr>
            <a:xfrm>
              <a:off x="1029075" y="3104609"/>
              <a:ext cx="2109572" cy="721371"/>
              <a:chOff x="682532" y="3432947"/>
              <a:chExt cx="2873174" cy="961828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B1A58CED-1C9F-463E-9FC0-E56BE58F432A}"/>
                  </a:ext>
                </a:extLst>
              </p:cNvPr>
              <p:cNvSpPr/>
              <p:nvPr/>
            </p:nvSpPr>
            <p:spPr>
              <a:xfrm>
                <a:off x="682532" y="3432947"/>
                <a:ext cx="2640737" cy="697627"/>
              </a:xfrm>
              <a:prstGeom prst="rect">
                <a:avLst/>
              </a:prstGeom>
            </p:spPr>
            <p:txBody>
              <a:bodyPr wrap="square" anchor="b">
                <a:spAutoFit/>
              </a:bodyPr>
              <a:lstStyle/>
              <a:p>
                <a:pPr algn="r"/>
                <a:r>
                  <a:rPr lang="da-DK" sz="1400" b="1" cap="all" dirty="0" smtClean="0">
                    <a:solidFill>
                      <a:srgbClr val="7030A0"/>
                    </a:solidFill>
                  </a:rPr>
                  <a:t>Stay at home parent – 13,813 steps</a:t>
                </a:r>
                <a:endParaRPr lang="en-US" sz="1400" b="1" cap="all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B0C0200F-5EB0-4AB5-B6C5-ACD4CA5ED3A6}"/>
                  </a:ext>
                </a:extLst>
              </p:cNvPr>
              <p:cNvSpPr/>
              <p:nvPr/>
            </p:nvSpPr>
            <p:spPr>
              <a:xfrm>
                <a:off x="914969" y="4083579"/>
                <a:ext cx="2640737" cy="3111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ts val="1050"/>
                  </a:lnSpc>
                </a:pPr>
                <a:endParaRPr lang="da-DK" sz="10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1AC6BF80-517C-4F76-A820-5DF912231958}"/>
                </a:ext>
              </a:extLst>
            </p:cNvPr>
            <p:cNvSpPr/>
            <p:nvPr/>
          </p:nvSpPr>
          <p:spPr>
            <a:xfrm>
              <a:off x="2952672" y="3283528"/>
              <a:ext cx="137160" cy="13716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54957B8-1750-4BBF-A80E-0A46384D5EF8}"/>
              </a:ext>
            </a:extLst>
          </p:cNvPr>
          <p:cNvGrpSpPr/>
          <p:nvPr/>
        </p:nvGrpSpPr>
        <p:grpSpPr>
          <a:xfrm>
            <a:off x="1249774" y="1446107"/>
            <a:ext cx="4835517" cy="876101"/>
            <a:chOff x="-882980" y="2201050"/>
            <a:chExt cx="4835517" cy="876101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3E1BF087-D029-493B-8C68-A8B37A43A595}"/>
                </a:ext>
              </a:extLst>
            </p:cNvPr>
            <p:cNvGrpSpPr/>
            <p:nvPr/>
          </p:nvGrpSpPr>
          <p:grpSpPr>
            <a:xfrm>
              <a:off x="-882980" y="2201050"/>
              <a:ext cx="4835517" cy="876101"/>
              <a:chOff x="-3041934" y="3359253"/>
              <a:chExt cx="6585830" cy="1168134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919B41FB-CC3B-41B7-99DD-EFD97EB90429}"/>
                  </a:ext>
                </a:extLst>
              </p:cNvPr>
              <p:cNvSpPr/>
              <p:nvPr/>
            </p:nvSpPr>
            <p:spPr>
              <a:xfrm>
                <a:off x="-3041934" y="3359253"/>
                <a:ext cx="6163031" cy="492442"/>
              </a:xfrm>
              <a:prstGeom prst="rect">
                <a:avLst/>
              </a:prstGeom>
            </p:spPr>
            <p:txBody>
              <a:bodyPr wrap="square" anchor="b">
                <a:spAutoFit/>
              </a:bodyPr>
              <a:lstStyle/>
              <a:p>
                <a:pPr algn="r"/>
                <a:r>
                  <a:rPr lang="da-DK" b="1" cap="all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Average woman in the uk – 16,000 steps</a:t>
                </a:r>
                <a:endParaRPr lang="en-US" b="1" cap="all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AE81E69F-693D-4D95-9D21-98E66079260A}"/>
                  </a:ext>
                </a:extLst>
              </p:cNvPr>
              <p:cNvSpPr/>
              <p:nvPr/>
            </p:nvSpPr>
            <p:spPr>
              <a:xfrm>
                <a:off x="-1541341" y="3813225"/>
                <a:ext cx="5085237" cy="714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ts val="1050"/>
                  </a:lnSpc>
                </a:pPr>
                <a:r>
                  <a:rPr lang="en-GB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WHISC </a:t>
                </a:r>
                <a:r>
                  <a:rPr lang="en-GB" sz="1000" dirty="0">
                    <a:solidFill>
                      <a:schemeClr val="bg1">
                        <a:lumMod val="50000"/>
                      </a:schemeClr>
                    </a:solidFill>
                  </a:rPr>
                  <a:t>is a charity dedicated to improving the health and wellbeing of women and their families throughout Liverpool and the surrounding areas</a:t>
                </a:r>
                <a:endParaRPr lang="da-DK" sz="10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C86B193D-4AA9-4EA1-8391-D0D1905856F4}"/>
                </a:ext>
              </a:extLst>
            </p:cNvPr>
            <p:cNvSpPr/>
            <p:nvPr/>
          </p:nvSpPr>
          <p:spPr>
            <a:xfrm>
              <a:off x="3573525" y="2327068"/>
              <a:ext cx="137160" cy="13716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5CCA7EE7-BD3E-4CD1-8D59-03BEAF090252}"/>
              </a:ext>
            </a:extLst>
          </p:cNvPr>
          <p:cNvGrpSpPr/>
          <p:nvPr/>
        </p:nvGrpSpPr>
        <p:grpSpPr>
          <a:xfrm>
            <a:off x="3823479" y="2845155"/>
            <a:ext cx="2307251" cy="634956"/>
            <a:chOff x="2754634" y="1391409"/>
            <a:chExt cx="2095782" cy="634956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CCF4C63D-F1CF-4256-BB78-660DBB2A91EC}"/>
                </a:ext>
              </a:extLst>
            </p:cNvPr>
            <p:cNvGrpSpPr/>
            <p:nvPr/>
          </p:nvGrpSpPr>
          <p:grpSpPr>
            <a:xfrm>
              <a:off x="2754634" y="1391409"/>
              <a:ext cx="2027202" cy="634956"/>
              <a:chOff x="792085" y="3410790"/>
              <a:chExt cx="2760989" cy="846608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308A778-7A45-444C-B4F8-FFA5E4907F41}"/>
                  </a:ext>
                </a:extLst>
              </p:cNvPr>
              <p:cNvSpPr/>
              <p:nvPr/>
            </p:nvSpPr>
            <p:spPr>
              <a:xfrm>
                <a:off x="792085" y="3410790"/>
                <a:ext cx="2640736" cy="410369"/>
              </a:xfrm>
              <a:prstGeom prst="rect">
                <a:avLst/>
              </a:prstGeom>
            </p:spPr>
            <p:txBody>
              <a:bodyPr wrap="square" anchor="b">
                <a:spAutoFit/>
              </a:bodyPr>
              <a:lstStyle/>
              <a:p>
                <a:pPr algn="r"/>
                <a:r>
                  <a:rPr lang="da-DK" sz="1400" b="1" cap="all" dirty="0" smtClean="0">
                    <a:solidFill>
                      <a:srgbClr val="7030A0"/>
                    </a:solidFill>
                  </a:rPr>
                  <a:t>Nurse – 16,390 steps</a:t>
                </a:r>
                <a:endParaRPr lang="en-US" sz="1400" b="1" cap="all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05B95079-0B71-4F97-8440-709DFE8C3763}"/>
                  </a:ext>
                </a:extLst>
              </p:cNvPr>
              <p:cNvSpPr/>
              <p:nvPr/>
            </p:nvSpPr>
            <p:spPr>
              <a:xfrm>
                <a:off x="912340" y="3758117"/>
                <a:ext cx="2640734" cy="4992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ts val="1050"/>
                  </a:lnSpc>
                </a:pPr>
                <a:r>
                  <a:rPr lang="da-DK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89.3% of nurses in the UK are female</a:t>
                </a:r>
                <a:endParaRPr lang="da-DK" sz="10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79B1E312-FE76-42F6-A66D-927A6D55E3B6}"/>
                </a:ext>
              </a:extLst>
            </p:cNvPr>
            <p:cNvSpPr/>
            <p:nvPr/>
          </p:nvSpPr>
          <p:spPr>
            <a:xfrm>
              <a:off x="4713256" y="1436548"/>
              <a:ext cx="137160" cy="13716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5561A24-A982-4DD5-9944-176528B3FFC3}"/>
              </a:ext>
            </a:extLst>
          </p:cNvPr>
          <p:cNvGrpSpPr/>
          <p:nvPr/>
        </p:nvGrpSpPr>
        <p:grpSpPr>
          <a:xfrm>
            <a:off x="6226924" y="5427280"/>
            <a:ext cx="2555975" cy="998252"/>
            <a:chOff x="6149224" y="5367486"/>
            <a:chExt cx="2555975" cy="998252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388DBB95-6589-4A6F-87E5-91F08148BB0C}"/>
                </a:ext>
              </a:extLst>
            </p:cNvPr>
            <p:cNvGrpSpPr/>
            <p:nvPr/>
          </p:nvGrpSpPr>
          <p:grpSpPr>
            <a:xfrm>
              <a:off x="6149224" y="5367486"/>
              <a:ext cx="2555975" cy="998252"/>
              <a:chOff x="2659036" y="3185245"/>
              <a:chExt cx="3481162" cy="1331002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F6227F58-480D-44D0-BB25-A5FA5F0A0A72}"/>
                  </a:ext>
                </a:extLst>
              </p:cNvPr>
              <p:cNvSpPr/>
              <p:nvPr/>
            </p:nvSpPr>
            <p:spPr>
              <a:xfrm>
                <a:off x="2659036" y="3185245"/>
                <a:ext cx="3247443" cy="697626"/>
              </a:xfrm>
              <a:prstGeom prst="rect">
                <a:avLst/>
              </a:prstGeom>
            </p:spPr>
            <p:txBody>
              <a:bodyPr wrap="square" anchor="b">
                <a:spAutoFit/>
              </a:bodyPr>
              <a:lstStyle/>
              <a:p>
                <a:pPr algn="r"/>
                <a:r>
                  <a:rPr lang="da-DK" sz="1400" b="1" cap="all" dirty="0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Hospitality worker – 22,778 steps</a:t>
                </a:r>
                <a:endParaRPr lang="en-US" sz="1400" b="1" cap="all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0D4F9AB5-90BD-45BA-B39A-DF61EB7CBC16}"/>
                  </a:ext>
                </a:extLst>
              </p:cNvPr>
              <p:cNvSpPr/>
              <p:nvPr/>
            </p:nvSpPr>
            <p:spPr>
              <a:xfrm>
                <a:off x="3415802" y="3828879"/>
                <a:ext cx="2724396" cy="687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ts val="1050"/>
                  </a:lnSpc>
                </a:pPr>
                <a:r>
                  <a:rPr lang="en-GB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Just </a:t>
                </a:r>
                <a:r>
                  <a:rPr lang="en-GB" sz="1000" dirty="0">
                    <a:solidFill>
                      <a:schemeClr val="bg1">
                        <a:lumMod val="50000"/>
                      </a:schemeClr>
                    </a:solidFill>
                  </a:rPr>
                  <a:t>over half of all (56%) people working in hospitality </a:t>
                </a:r>
                <a:r>
                  <a:rPr lang="en-GB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in the UK are women (The </a:t>
                </a:r>
                <a:r>
                  <a:rPr lang="en-GB" sz="1000" dirty="0">
                    <a:solidFill>
                      <a:schemeClr val="bg1">
                        <a:lumMod val="50000"/>
                      </a:schemeClr>
                    </a:solidFill>
                  </a:rPr>
                  <a:t>C</a:t>
                </a:r>
                <a:r>
                  <a:rPr lang="en-GB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hange Group 2018)</a:t>
                </a:r>
                <a:endParaRPr lang="da-DK" sz="10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80A7645-95E7-455F-BC37-2FE3D89E14D4}"/>
                </a:ext>
              </a:extLst>
            </p:cNvPr>
            <p:cNvSpPr/>
            <p:nvPr/>
          </p:nvSpPr>
          <p:spPr>
            <a:xfrm>
              <a:off x="8493573" y="5670380"/>
              <a:ext cx="137160" cy="13716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21C7494-1C19-405E-B3F1-6E218FBE237E}"/>
              </a:ext>
            </a:extLst>
          </p:cNvPr>
          <p:cNvGrpSpPr/>
          <p:nvPr/>
        </p:nvGrpSpPr>
        <p:grpSpPr>
          <a:xfrm>
            <a:off x="6055230" y="1089591"/>
            <a:ext cx="2658822" cy="1544768"/>
            <a:chOff x="5984973" y="956999"/>
            <a:chExt cx="2194323" cy="1544768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7A4E4448-94B1-40B0-A17E-3E34A1DFB498}"/>
                </a:ext>
              </a:extLst>
            </p:cNvPr>
            <p:cNvGrpSpPr/>
            <p:nvPr/>
          </p:nvGrpSpPr>
          <p:grpSpPr>
            <a:xfrm>
              <a:off x="5984973" y="956999"/>
              <a:ext cx="2086787" cy="1544768"/>
              <a:chOff x="474119" y="2555346"/>
              <a:chExt cx="2842141" cy="2059690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16ECEC96-EAD3-4CCE-90F3-8783029E7675}"/>
                  </a:ext>
                </a:extLst>
              </p:cNvPr>
              <p:cNvSpPr/>
              <p:nvPr/>
            </p:nvSpPr>
            <p:spPr>
              <a:xfrm>
                <a:off x="474119" y="2555346"/>
                <a:ext cx="2842141" cy="1600438"/>
              </a:xfrm>
              <a:prstGeom prst="rect">
                <a:avLst/>
              </a:prstGeom>
            </p:spPr>
            <p:txBody>
              <a:bodyPr wrap="square" anchor="b">
                <a:spAutoFit/>
              </a:bodyPr>
              <a:lstStyle/>
              <a:p>
                <a:pPr algn="r"/>
                <a:r>
                  <a:rPr lang="da-DK" b="1" cap="all" dirty="0" smtClean="0">
                    <a:solidFill>
                      <a:srgbClr val="7030A0"/>
                    </a:solidFill>
                  </a:rPr>
                  <a:t>A refugee’s journey from Syria to liverpool – 5,668,200 steps</a:t>
                </a:r>
                <a:endParaRPr lang="en-US" b="1" cap="all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6F1B922B-2DF4-4418-85CC-EA5126089077}"/>
                  </a:ext>
                </a:extLst>
              </p:cNvPr>
              <p:cNvSpPr/>
              <p:nvPr/>
            </p:nvSpPr>
            <p:spPr>
              <a:xfrm>
                <a:off x="558983" y="3739583"/>
                <a:ext cx="2021586" cy="8754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ts val="1050"/>
                  </a:lnSpc>
                </a:pPr>
                <a:r>
                  <a:rPr lang="da-DK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45% of our service users are </a:t>
                </a:r>
                <a:r>
                  <a:rPr lang="en-GB" sz="1000" dirty="0">
                    <a:solidFill>
                      <a:schemeClr val="bg1">
                        <a:lumMod val="50000"/>
                      </a:schemeClr>
                    </a:solidFill>
                  </a:rPr>
                  <a:t>Black, Asian, Minority Ethnic and Refugee </a:t>
                </a:r>
              </a:p>
              <a:p>
                <a:pPr algn="just">
                  <a:lnSpc>
                    <a:spcPts val="1050"/>
                  </a:lnSpc>
                </a:pPr>
                <a:endParaRPr lang="da-DK" sz="10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B8FD773D-20BE-44FA-A082-A2112D14EB08}"/>
                </a:ext>
              </a:extLst>
            </p:cNvPr>
            <p:cNvSpPr/>
            <p:nvPr/>
          </p:nvSpPr>
          <p:spPr>
            <a:xfrm>
              <a:off x="8042136" y="1916187"/>
              <a:ext cx="137160" cy="13716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D479D02-6C92-4E1B-8EE4-3AD0DE7D9848}"/>
              </a:ext>
            </a:extLst>
          </p:cNvPr>
          <p:cNvGrpSpPr/>
          <p:nvPr/>
        </p:nvGrpSpPr>
        <p:grpSpPr>
          <a:xfrm>
            <a:off x="93939" y="4237668"/>
            <a:ext cx="2076068" cy="1098891"/>
            <a:chOff x="1" y="3990129"/>
            <a:chExt cx="2076068" cy="1098891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881FB8B5-3DE4-46B4-B96F-86A1083A3405}"/>
                </a:ext>
              </a:extLst>
            </p:cNvPr>
            <p:cNvGrpSpPr/>
            <p:nvPr/>
          </p:nvGrpSpPr>
          <p:grpSpPr>
            <a:xfrm>
              <a:off x="1" y="3990129"/>
              <a:ext cx="1938910" cy="1098891"/>
              <a:chOff x="401267" y="3482587"/>
              <a:chExt cx="2640738" cy="1465189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FAD3C312-E85B-49C4-BC05-E9966FFB1828}"/>
                  </a:ext>
                </a:extLst>
              </p:cNvPr>
              <p:cNvSpPr/>
              <p:nvPr/>
            </p:nvSpPr>
            <p:spPr>
              <a:xfrm>
                <a:off x="401268" y="3482587"/>
                <a:ext cx="2640737" cy="697627"/>
              </a:xfrm>
              <a:prstGeom prst="rect">
                <a:avLst/>
              </a:prstGeom>
            </p:spPr>
            <p:txBody>
              <a:bodyPr wrap="square" anchor="b">
                <a:spAutoFit/>
              </a:bodyPr>
              <a:lstStyle/>
              <a:p>
                <a:pPr algn="r"/>
                <a:r>
                  <a:rPr lang="da-DK" sz="1400" b="1" cap="all" dirty="0" smtClean="0">
                    <a:solidFill>
                      <a:srgbClr val="7030A0"/>
                    </a:solidFill>
                  </a:rPr>
                  <a:t>Woman with disability -3185 steps </a:t>
                </a:r>
                <a:endParaRPr lang="en-US" sz="1400" b="1" cap="all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FB4390F9-90A2-475D-9F46-47CB7ACEAD66}"/>
                  </a:ext>
                </a:extLst>
              </p:cNvPr>
              <p:cNvSpPr/>
              <p:nvPr/>
            </p:nvSpPr>
            <p:spPr>
              <a:xfrm>
                <a:off x="401267" y="4072322"/>
                <a:ext cx="2640735" cy="8754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ts val="1050"/>
                  </a:lnSpc>
                </a:pPr>
                <a:r>
                  <a:rPr lang="en-GB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56</a:t>
                </a:r>
                <a:r>
                  <a:rPr lang="en-GB" sz="1000" dirty="0">
                    <a:solidFill>
                      <a:schemeClr val="bg1">
                        <a:lumMod val="50000"/>
                      </a:schemeClr>
                    </a:solidFill>
                  </a:rPr>
                  <a:t>% of all service users declared themselves to have either a physical or mental disability (or both)</a:t>
                </a:r>
                <a:endParaRPr lang="da-DK" sz="10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FB0C599-8C15-4B2D-86A3-1D08CB92E8CC}"/>
                </a:ext>
              </a:extLst>
            </p:cNvPr>
            <p:cNvSpPr/>
            <p:nvPr/>
          </p:nvSpPr>
          <p:spPr>
            <a:xfrm>
              <a:off x="1938909" y="4245682"/>
              <a:ext cx="137160" cy="137160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7030A0"/>
                </a:solidFill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7596336" y="304508"/>
            <a:ext cx="1368152" cy="3938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684168" y="6350244"/>
            <a:ext cx="720080" cy="503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D0C8C4B3-61E8-4AE7-82AA-85F7FCB4A68E}"/>
              </a:ext>
            </a:extLst>
          </p:cNvPr>
          <p:cNvSpPr/>
          <p:nvPr/>
        </p:nvSpPr>
        <p:spPr>
          <a:xfrm>
            <a:off x="3090940" y="4261913"/>
            <a:ext cx="2142357" cy="9795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/>
              <a:t>Average Woman</a:t>
            </a:r>
            <a:endParaRPr lang="en-US" sz="2800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D0C8C4B3-61E8-4AE7-82AA-85F7FCB4A68E}"/>
              </a:ext>
            </a:extLst>
          </p:cNvPr>
          <p:cNvSpPr/>
          <p:nvPr/>
        </p:nvSpPr>
        <p:spPr>
          <a:xfrm>
            <a:off x="3942934" y="3812664"/>
            <a:ext cx="2142357" cy="979577"/>
          </a:xfrm>
          <a:prstGeom prst="rect">
            <a:avLst/>
          </a:prstGeom>
          <a:solidFill>
            <a:srgbClr val="7030A0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/>
              <a:t>Nurse</a:t>
            </a:r>
            <a:endParaRPr lang="en-US" sz="2800" dirty="0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D0C8C4B3-61E8-4AE7-82AA-85F7FCB4A68E}"/>
              </a:ext>
            </a:extLst>
          </p:cNvPr>
          <p:cNvSpPr/>
          <p:nvPr/>
        </p:nvSpPr>
        <p:spPr>
          <a:xfrm>
            <a:off x="4860303" y="3440477"/>
            <a:ext cx="2142357" cy="9795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/>
              <a:t>Hospitality Worker</a:t>
            </a:r>
            <a:endParaRPr lang="en-US" sz="2800" dirty="0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0C8C4B3-61E8-4AE7-82AA-85F7FCB4A68E}"/>
              </a:ext>
            </a:extLst>
          </p:cNvPr>
          <p:cNvSpPr/>
          <p:nvPr/>
        </p:nvSpPr>
        <p:spPr>
          <a:xfrm>
            <a:off x="5722774" y="3058278"/>
            <a:ext cx="2142357" cy="979577"/>
          </a:xfrm>
          <a:prstGeom prst="rect">
            <a:avLst/>
          </a:prstGeom>
          <a:solidFill>
            <a:srgbClr val="7030A0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/>
              <a:t>Refugee</a:t>
            </a:r>
            <a:endParaRPr lang="en-US" sz="2800" dirty="0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D0C8C4B3-61E8-4AE7-82AA-85F7FCB4A68E}"/>
              </a:ext>
            </a:extLst>
          </p:cNvPr>
          <p:cNvSpPr/>
          <p:nvPr/>
        </p:nvSpPr>
        <p:spPr>
          <a:xfrm>
            <a:off x="1348610" y="5025318"/>
            <a:ext cx="2142357" cy="9795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/>
              <a:t>Over 55’s</a:t>
            </a:r>
            <a:endParaRPr lang="en-US" sz="2800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0C8C4B3-61E8-4AE7-82AA-85F7FCB4A68E}"/>
              </a:ext>
            </a:extLst>
          </p:cNvPr>
          <p:cNvSpPr/>
          <p:nvPr/>
        </p:nvSpPr>
        <p:spPr>
          <a:xfrm>
            <a:off x="557852" y="5233310"/>
            <a:ext cx="2142357" cy="867389"/>
          </a:xfrm>
          <a:prstGeom prst="rect">
            <a:avLst/>
          </a:prstGeom>
          <a:solidFill>
            <a:srgbClr val="7030A0"/>
          </a:solidFill>
          <a:ln>
            <a:noFill/>
          </a:ln>
          <a:scene3d>
            <a:camera prst="isometricOffAxis2Top">
              <a:rot lat="19800000" lon="4200000" rev="16800000"/>
            </a:camera>
            <a:lightRig rig="balanced" dir="t"/>
          </a:scene3d>
          <a:sp3d z="-6350" extrusionH="31115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/>
              <a:t>Woman with disability</a:t>
            </a:r>
            <a:endParaRPr lang="en-US" sz="2800" dirty="0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FB4390F9-90A2-475D-9F46-47CB7ACEAD66}"/>
              </a:ext>
            </a:extLst>
          </p:cNvPr>
          <p:cNvSpPr/>
          <p:nvPr/>
        </p:nvSpPr>
        <p:spPr>
          <a:xfrm>
            <a:off x="2044208" y="2834619"/>
            <a:ext cx="1938908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050"/>
              </a:lnSpc>
            </a:pPr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</a:rPr>
              <a:t>47% of our service users 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</a:rPr>
              <a:t>have at least one dependent child in their household </a:t>
            </a:r>
            <a:endParaRPr lang="da-DK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6676" y="237930"/>
            <a:ext cx="2771775" cy="866775"/>
          </a:xfrm>
          <a:prstGeom prst="rect">
            <a:avLst/>
          </a:prstGeom>
        </p:spPr>
      </p:pic>
      <p:pic>
        <p:nvPicPr>
          <p:cNvPr id="120" name="Picture 11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996" y="5147106"/>
            <a:ext cx="1494933" cy="1603714"/>
          </a:xfrm>
          <a:prstGeom prst="rect">
            <a:avLst/>
          </a:prstGeom>
        </p:spPr>
      </p:pic>
      <p:pic>
        <p:nvPicPr>
          <p:cNvPr id="121" name="Picture 12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252" y="2232142"/>
            <a:ext cx="1112885" cy="156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58006</TotalTime>
  <Words>203</Words>
  <Application>Microsoft Office PowerPoint</Application>
  <PresentationFormat>On-screen Show (4:3)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GeosansLight</vt:lpstr>
      <vt:lpstr>Open Sans</vt:lpstr>
      <vt:lpstr>Showeet theme</vt:lpstr>
      <vt:lpstr>1_Blank</vt:lpstr>
      <vt:lpstr>Walk in her shoes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Stairs 3D</dc:title>
  <dc:creator>showeet.com</dc:creator>
  <dc:description>© Copyright Showeet.com</dc:description>
  <cp:lastModifiedBy>Kelly Teeboon</cp:lastModifiedBy>
  <cp:revision>15</cp:revision>
  <dcterms:created xsi:type="dcterms:W3CDTF">2011-05-09T14:18:21Z</dcterms:created>
  <dcterms:modified xsi:type="dcterms:W3CDTF">2020-03-03T09:55:17Z</dcterms:modified>
  <cp:category>Charts &amp; Diagrams</cp:category>
</cp:coreProperties>
</file>